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CC9900"/>
    <a:srgbClr val="CC66FF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5" autoAdjust="0"/>
    <p:restoredTop sz="94660"/>
  </p:normalViewPr>
  <p:slideViewPr>
    <p:cSldViewPr>
      <p:cViewPr varScale="1">
        <p:scale>
          <a:sx n="66" d="100"/>
          <a:sy n="66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7F3AB3-0718-4624-B441-E567A8F0AB56}" type="doc">
      <dgm:prSet loTypeId="urn:microsoft.com/office/officeart/2005/8/layout/target3" loCatId="relationship" qsTypeId="urn:microsoft.com/office/officeart/2005/8/quickstyle/simple5" qsCatId="simple" csTypeId="urn:microsoft.com/office/officeart/2005/8/colors/accent1_2#2" csCatId="accent1" phldr="1"/>
      <dgm:spPr/>
      <dgm:t>
        <a:bodyPr/>
        <a:lstStyle/>
        <a:p>
          <a:endParaRPr lang="cs-CZ"/>
        </a:p>
      </dgm:t>
    </dgm:pt>
    <dgm:pt modelId="{B651F6E3-6281-48DB-9319-2AEAFDAE7572}">
      <dgm:prSet custT="1"/>
      <dgm:spPr/>
      <dgm:t>
        <a:bodyPr/>
        <a:lstStyle/>
        <a:p>
          <a:pPr algn="l" rtl="0"/>
          <a:r>
            <a:rPr lang="cs-CZ" sz="2000" dirty="0" smtClean="0"/>
            <a:t>NÁZEV:</a:t>
          </a:r>
          <a:r>
            <a:rPr lang="cs-CZ" sz="2000" baseline="0" dirty="0" smtClean="0"/>
            <a:t> VY_</a:t>
          </a:r>
          <a:r>
            <a:rPr lang="cs-CZ" sz="2000" baseline="0" dirty="0" smtClean="0">
              <a:solidFill>
                <a:srgbClr val="FF0000"/>
              </a:solidFill>
            </a:rPr>
            <a:t>32</a:t>
          </a:r>
          <a:r>
            <a:rPr lang="cs-CZ" sz="2000" baseline="0" dirty="0" smtClean="0"/>
            <a:t>_INOVACE_</a:t>
          </a:r>
          <a:r>
            <a:rPr lang="cs-CZ" sz="2000" baseline="0" dirty="0" smtClean="0">
              <a:solidFill>
                <a:srgbClr val="FF0000"/>
              </a:solidFill>
            </a:rPr>
            <a:t>03_CJ_17</a:t>
          </a:r>
          <a:endParaRPr lang="cs-CZ" sz="2000" dirty="0">
            <a:solidFill>
              <a:srgbClr val="FF0000"/>
            </a:solidFill>
          </a:endParaRPr>
        </a:p>
      </dgm:t>
    </dgm:pt>
    <dgm:pt modelId="{A571E265-742E-411A-ABCF-E39FDBC7528A}" type="parTrans" cxnId="{7BC66EC3-EBD6-4F3A-99ED-9D25F66FFA51}">
      <dgm:prSet/>
      <dgm:spPr/>
      <dgm:t>
        <a:bodyPr/>
        <a:lstStyle/>
        <a:p>
          <a:endParaRPr lang="cs-CZ"/>
        </a:p>
      </dgm:t>
    </dgm:pt>
    <dgm:pt modelId="{E33260FE-399D-481C-B2D6-3B35DD16DC84}" type="sibTrans" cxnId="{7BC66EC3-EBD6-4F3A-99ED-9D25F66FFA51}">
      <dgm:prSet/>
      <dgm:spPr/>
      <dgm:t>
        <a:bodyPr/>
        <a:lstStyle/>
        <a:p>
          <a:endParaRPr lang="cs-CZ"/>
        </a:p>
      </dgm:t>
    </dgm:pt>
    <dgm:pt modelId="{D1D4F407-5343-4D3F-B5B9-D407B03CAEB4}">
      <dgm:prSet custT="1"/>
      <dgm:spPr/>
      <dgm:t>
        <a:bodyPr/>
        <a:lstStyle/>
        <a:p>
          <a:pPr algn="l" rtl="0"/>
          <a:r>
            <a:rPr lang="cs-CZ" sz="2000" dirty="0" smtClean="0"/>
            <a:t>NÁZEV ŠKOLY: </a:t>
          </a:r>
          <a:r>
            <a:rPr lang="cs-CZ" sz="1100" dirty="0" smtClean="0"/>
            <a:t>Základní škola, Uherský Ostroh, okres Uherské Hradiště, příspěvková organizace</a:t>
          </a:r>
          <a:endParaRPr lang="cs-CZ" sz="1100" dirty="0"/>
        </a:p>
      </dgm:t>
    </dgm:pt>
    <dgm:pt modelId="{FB3E2B41-81AD-4068-9354-4B764E7CC2F7}" type="parTrans" cxnId="{14367CC6-B9B1-40CF-BBB3-C17F79391DAE}">
      <dgm:prSet/>
      <dgm:spPr/>
      <dgm:t>
        <a:bodyPr/>
        <a:lstStyle/>
        <a:p>
          <a:endParaRPr lang="cs-CZ"/>
        </a:p>
      </dgm:t>
    </dgm:pt>
    <dgm:pt modelId="{878E4EBE-18EA-43B6-B589-1210E1E4CF6A}" type="sibTrans" cxnId="{14367CC6-B9B1-40CF-BBB3-C17F79391DAE}">
      <dgm:prSet/>
      <dgm:spPr/>
      <dgm:t>
        <a:bodyPr/>
        <a:lstStyle/>
        <a:p>
          <a:endParaRPr lang="cs-CZ"/>
        </a:p>
      </dgm:t>
    </dgm:pt>
    <dgm:pt modelId="{D1B46980-6531-4606-95E6-44980827E919}">
      <dgm:prSet custT="1"/>
      <dgm:spPr/>
      <dgm:t>
        <a:bodyPr/>
        <a:lstStyle/>
        <a:p>
          <a:pPr algn="l" rtl="0"/>
          <a:r>
            <a:rPr lang="cs-CZ" sz="2000" dirty="0" smtClean="0"/>
            <a:t>AUTOR: </a:t>
          </a:r>
          <a:r>
            <a:rPr lang="cs-CZ" sz="2000" dirty="0" smtClean="0">
              <a:solidFill>
                <a:srgbClr val="FF0000"/>
              </a:solidFill>
            </a:rPr>
            <a:t>Mgr. Linda Tůmová</a:t>
          </a:r>
          <a:endParaRPr lang="cs-CZ" sz="2000" dirty="0">
            <a:solidFill>
              <a:srgbClr val="FF0000"/>
            </a:solidFill>
          </a:endParaRPr>
        </a:p>
      </dgm:t>
    </dgm:pt>
    <dgm:pt modelId="{4F7B2CF5-A270-4D61-A510-1C1C5A4DCD3B}" type="parTrans" cxnId="{AB906E97-3CD9-4E05-91AE-864F8E394536}">
      <dgm:prSet/>
      <dgm:spPr/>
      <dgm:t>
        <a:bodyPr/>
        <a:lstStyle/>
        <a:p>
          <a:endParaRPr lang="cs-CZ"/>
        </a:p>
      </dgm:t>
    </dgm:pt>
    <dgm:pt modelId="{CFF69701-2866-4EF5-BFB5-F3F9B72EB817}" type="sibTrans" cxnId="{AB906E97-3CD9-4E05-91AE-864F8E394536}">
      <dgm:prSet/>
      <dgm:spPr/>
      <dgm:t>
        <a:bodyPr/>
        <a:lstStyle/>
        <a:p>
          <a:endParaRPr lang="cs-CZ"/>
        </a:p>
      </dgm:t>
    </dgm:pt>
    <dgm:pt modelId="{D8197B8C-B260-4A16-BDF4-0947B075E274}">
      <dgm:prSet custT="1"/>
      <dgm:spPr/>
      <dgm:t>
        <a:bodyPr/>
        <a:lstStyle/>
        <a:p>
          <a:pPr algn="l" rtl="0"/>
          <a:r>
            <a:rPr lang="cs-CZ" sz="2000" dirty="0" smtClean="0"/>
            <a:t>TÉMA: </a:t>
          </a:r>
          <a:r>
            <a:rPr lang="cs-CZ" sz="2000" dirty="0" smtClean="0">
              <a:solidFill>
                <a:srgbClr val="FF0000"/>
              </a:solidFill>
            </a:rPr>
            <a:t>CJ – 6.B – ZÁJMENA – druhy a skloňování</a:t>
          </a:r>
          <a:endParaRPr lang="cs-CZ" sz="2000" dirty="0">
            <a:solidFill>
              <a:srgbClr val="FF0000"/>
            </a:solidFill>
          </a:endParaRPr>
        </a:p>
      </dgm:t>
    </dgm:pt>
    <dgm:pt modelId="{51C5993D-B262-45E6-B66E-76BC9D6D883D}" type="parTrans" cxnId="{EDF6FE6B-9DBE-4D7B-B8FD-7098875B4EED}">
      <dgm:prSet/>
      <dgm:spPr/>
      <dgm:t>
        <a:bodyPr/>
        <a:lstStyle/>
        <a:p>
          <a:endParaRPr lang="cs-CZ"/>
        </a:p>
      </dgm:t>
    </dgm:pt>
    <dgm:pt modelId="{1AEC7F05-E0FE-459C-BD47-224AC9D7BEE4}" type="sibTrans" cxnId="{EDF6FE6B-9DBE-4D7B-B8FD-7098875B4EED}">
      <dgm:prSet/>
      <dgm:spPr/>
      <dgm:t>
        <a:bodyPr/>
        <a:lstStyle/>
        <a:p>
          <a:endParaRPr lang="cs-CZ"/>
        </a:p>
      </dgm:t>
    </dgm:pt>
    <dgm:pt modelId="{4C35D32F-0EAB-4CD7-82EE-45574DC2A586}">
      <dgm:prSet custT="1"/>
      <dgm:spPr/>
      <dgm:t>
        <a:bodyPr/>
        <a:lstStyle/>
        <a:p>
          <a:pPr algn="l" rtl="0"/>
          <a:r>
            <a:rPr lang="cs-CZ" sz="2000" dirty="0" smtClean="0"/>
            <a:t>ČÍSLO PROJEKTU: CZ.1.07/1.4.00/21.1616 </a:t>
          </a:r>
          <a:endParaRPr lang="cs-CZ" sz="2000" dirty="0"/>
        </a:p>
      </dgm:t>
    </dgm:pt>
    <dgm:pt modelId="{A15F02C0-547C-48B3-9D05-E7F145EBF3C4}" type="parTrans" cxnId="{2221FB34-310D-4638-ACAE-9ACC709E4926}">
      <dgm:prSet/>
      <dgm:spPr/>
      <dgm:t>
        <a:bodyPr/>
        <a:lstStyle/>
        <a:p>
          <a:endParaRPr lang="cs-CZ"/>
        </a:p>
      </dgm:t>
    </dgm:pt>
    <dgm:pt modelId="{8C5711BF-38F0-4590-B6BC-B3119A33CA2E}" type="sibTrans" cxnId="{2221FB34-310D-4638-ACAE-9ACC709E4926}">
      <dgm:prSet/>
      <dgm:spPr/>
      <dgm:t>
        <a:bodyPr/>
        <a:lstStyle/>
        <a:p>
          <a:endParaRPr lang="cs-CZ"/>
        </a:p>
      </dgm:t>
    </dgm:pt>
    <dgm:pt modelId="{333A1088-737F-45CB-B68E-254E46348037}" type="pres">
      <dgm:prSet presAssocID="{757F3AB3-0718-4624-B441-E567A8F0AB5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5ABB229-8D3B-4694-996A-96F23CF14429}" type="pres">
      <dgm:prSet presAssocID="{D1D4F407-5343-4D3F-B5B9-D407B03CAEB4}" presName="circle1" presStyleLbl="node1" presStyleIdx="0" presStyleCnt="5"/>
      <dgm:spPr/>
      <dgm:t>
        <a:bodyPr/>
        <a:lstStyle/>
        <a:p>
          <a:endParaRPr lang="cs-CZ"/>
        </a:p>
      </dgm:t>
    </dgm:pt>
    <dgm:pt modelId="{F41139FD-01EE-4571-8B17-4FB00FC51163}" type="pres">
      <dgm:prSet presAssocID="{D1D4F407-5343-4D3F-B5B9-D407B03CAEB4}" presName="space" presStyleCnt="0"/>
      <dgm:spPr/>
      <dgm:t>
        <a:bodyPr/>
        <a:lstStyle/>
        <a:p>
          <a:endParaRPr lang="cs-CZ"/>
        </a:p>
      </dgm:t>
    </dgm:pt>
    <dgm:pt modelId="{D005CE8C-CC26-4C3E-AC11-E15060ECD759}" type="pres">
      <dgm:prSet presAssocID="{D1D4F407-5343-4D3F-B5B9-D407B03CAEB4}" presName="rect1" presStyleLbl="alignAcc1" presStyleIdx="0" presStyleCnt="5" custLinFactNeighborX="1177"/>
      <dgm:spPr/>
      <dgm:t>
        <a:bodyPr/>
        <a:lstStyle/>
        <a:p>
          <a:endParaRPr lang="cs-CZ"/>
        </a:p>
      </dgm:t>
    </dgm:pt>
    <dgm:pt modelId="{2C702D82-9B77-49B7-9568-BB8EB47C3372}" type="pres">
      <dgm:prSet presAssocID="{D1B46980-6531-4606-95E6-44980827E919}" presName="vertSpace2" presStyleLbl="node1" presStyleIdx="0" presStyleCnt="5"/>
      <dgm:spPr/>
      <dgm:t>
        <a:bodyPr/>
        <a:lstStyle/>
        <a:p>
          <a:endParaRPr lang="cs-CZ"/>
        </a:p>
      </dgm:t>
    </dgm:pt>
    <dgm:pt modelId="{A52A0455-90FF-4808-ABD0-F02540D31D5A}" type="pres">
      <dgm:prSet presAssocID="{D1B46980-6531-4606-95E6-44980827E919}" presName="circle2" presStyleLbl="node1" presStyleIdx="1" presStyleCnt="5"/>
      <dgm:spPr/>
      <dgm:t>
        <a:bodyPr/>
        <a:lstStyle/>
        <a:p>
          <a:endParaRPr lang="cs-CZ"/>
        </a:p>
      </dgm:t>
    </dgm:pt>
    <dgm:pt modelId="{6140AFEC-043D-4C43-A2F9-D0F5331DF3A3}" type="pres">
      <dgm:prSet presAssocID="{D1B46980-6531-4606-95E6-44980827E919}" presName="rect2" presStyleLbl="alignAcc1" presStyleIdx="1" presStyleCnt="5"/>
      <dgm:spPr/>
      <dgm:t>
        <a:bodyPr/>
        <a:lstStyle/>
        <a:p>
          <a:endParaRPr lang="cs-CZ"/>
        </a:p>
      </dgm:t>
    </dgm:pt>
    <dgm:pt modelId="{9358AC05-5D7D-4327-9F80-1AD486AEA664}" type="pres">
      <dgm:prSet presAssocID="{B651F6E3-6281-48DB-9319-2AEAFDAE7572}" presName="vertSpace3" presStyleLbl="node1" presStyleIdx="1" presStyleCnt="5"/>
      <dgm:spPr/>
      <dgm:t>
        <a:bodyPr/>
        <a:lstStyle/>
        <a:p>
          <a:endParaRPr lang="cs-CZ"/>
        </a:p>
      </dgm:t>
    </dgm:pt>
    <dgm:pt modelId="{313FC574-E1CD-4FB4-B054-0B805CE0447D}" type="pres">
      <dgm:prSet presAssocID="{B651F6E3-6281-48DB-9319-2AEAFDAE7572}" presName="circle3" presStyleLbl="node1" presStyleIdx="2" presStyleCnt="5"/>
      <dgm:spPr/>
      <dgm:t>
        <a:bodyPr/>
        <a:lstStyle/>
        <a:p>
          <a:endParaRPr lang="cs-CZ"/>
        </a:p>
      </dgm:t>
    </dgm:pt>
    <dgm:pt modelId="{619D679B-A015-4ECF-8348-D1034C574F40}" type="pres">
      <dgm:prSet presAssocID="{B651F6E3-6281-48DB-9319-2AEAFDAE7572}" presName="rect3" presStyleLbl="alignAcc1" presStyleIdx="2" presStyleCnt="5"/>
      <dgm:spPr/>
      <dgm:t>
        <a:bodyPr/>
        <a:lstStyle/>
        <a:p>
          <a:endParaRPr lang="cs-CZ"/>
        </a:p>
      </dgm:t>
    </dgm:pt>
    <dgm:pt modelId="{322283A8-4A27-4CDA-BAE3-F381106A9174}" type="pres">
      <dgm:prSet presAssocID="{D8197B8C-B260-4A16-BDF4-0947B075E274}" presName="vertSpace4" presStyleLbl="node1" presStyleIdx="2" presStyleCnt="5"/>
      <dgm:spPr/>
      <dgm:t>
        <a:bodyPr/>
        <a:lstStyle/>
        <a:p>
          <a:endParaRPr lang="cs-CZ"/>
        </a:p>
      </dgm:t>
    </dgm:pt>
    <dgm:pt modelId="{FFC9F71D-1B4F-4AD9-A4A6-86ADEFC8AF5C}" type="pres">
      <dgm:prSet presAssocID="{D8197B8C-B260-4A16-BDF4-0947B075E274}" presName="circle4" presStyleLbl="node1" presStyleIdx="3" presStyleCnt="5"/>
      <dgm:spPr/>
      <dgm:t>
        <a:bodyPr/>
        <a:lstStyle/>
        <a:p>
          <a:endParaRPr lang="cs-CZ"/>
        </a:p>
      </dgm:t>
    </dgm:pt>
    <dgm:pt modelId="{25B08C86-7E15-44DC-BE7F-FFB55DD49D12}" type="pres">
      <dgm:prSet presAssocID="{D8197B8C-B260-4A16-BDF4-0947B075E274}" presName="rect4" presStyleLbl="alignAcc1" presStyleIdx="3" presStyleCnt="5"/>
      <dgm:spPr/>
      <dgm:t>
        <a:bodyPr/>
        <a:lstStyle/>
        <a:p>
          <a:endParaRPr lang="cs-CZ"/>
        </a:p>
      </dgm:t>
    </dgm:pt>
    <dgm:pt modelId="{76644BE8-9D7C-4C09-B250-3D10AF48CBB7}" type="pres">
      <dgm:prSet presAssocID="{4C35D32F-0EAB-4CD7-82EE-45574DC2A586}" presName="vertSpace5" presStyleLbl="node1" presStyleIdx="3" presStyleCnt="5"/>
      <dgm:spPr/>
      <dgm:t>
        <a:bodyPr/>
        <a:lstStyle/>
        <a:p>
          <a:endParaRPr lang="cs-CZ"/>
        </a:p>
      </dgm:t>
    </dgm:pt>
    <dgm:pt modelId="{EE85B701-7295-41C0-BA7A-34D3756A2AE6}" type="pres">
      <dgm:prSet presAssocID="{4C35D32F-0EAB-4CD7-82EE-45574DC2A586}" presName="circle5" presStyleLbl="node1" presStyleIdx="4" presStyleCnt="5"/>
      <dgm:spPr/>
      <dgm:t>
        <a:bodyPr/>
        <a:lstStyle/>
        <a:p>
          <a:endParaRPr lang="cs-CZ"/>
        </a:p>
      </dgm:t>
    </dgm:pt>
    <dgm:pt modelId="{8BEBB6EC-1DAA-4CAC-8A25-BC0FCBD5DBD5}" type="pres">
      <dgm:prSet presAssocID="{4C35D32F-0EAB-4CD7-82EE-45574DC2A586}" presName="rect5" presStyleLbl="alignAcc1" presStyleIdx="4" presStyleCnt="5"/>
      <dgm:spPr/>
      <dgm:t>
        <a:bodyPr/>
        <a:lstStyle/>
        <a:p>
          <a:endParaRPr lang="cs-CZ"/>
        </a:p>
      </dgm:t>
    </dgm:pt>
    <dgm:pt modelId="{AED2198E-93D5-4001-81B4-73124B309672}" type="pres">
      <dgm:prSet presAssocID="{D1D4F407-5343-4D3F-B5B9-D407B03CAEB4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E915AB-18AA-4053-B92C-3BFC9ED204BB}" type="pres">
      <dgm:prSet presAssocID="{D1B46980-6531-4606-95E6-44980827E919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B5E863-4638-4E1D-BFDE-399D028AC4ED}" type="pres">
      <dgm:prSet presAssocID="{B651F6E3-6281-48DB-9319-2AEAFDAE7572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5FFA88-C948-4069-8E93-59FA12366E83}" type="pres">
      <dgm:prSet presAssocID="{D8197B8C-B260-4A16-BDF4-0947B075E274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0E4F0B-2866-4A3F-A3C7-2A14B1797930}" type="pres">
      <dgm:prSet presAssocID="{4C35D32F-0EAB-4CD7-82EE-45574DC2A586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3C92CD-7614-4266-96A0-E473214FB8F8}" type="presOf" srcId="{D8197B8C-B260-4A16-BDF4-0947B075E274}" destId="{5A5FFA88-C948-4069-8E93-59FA12366E83}" srcOrd="1" destOrd="0" presId="urn:microsoft.com/office/officeart/2005/8/layout/target3"/>
    <dgm:cxn modelId="{2C73E4F5-7E05-4E83-99AE-E2F081B42549}" type="presOf" srcId="{4C35D32F-0EAB-4CD7-82EE-45574DC2A586}" destId="{890E4F0B-2866-4A3F-A3C7-2A14B1797930}" srcOrd="1" destOrd="0" presId="urn:microsoft.com/office/officeart/2005/8/layout/target3"/>
    <dgm:cxn modelId="{DE10FBB1-08FF-4067-8F3D-1ADED9F34659}" type="presOf" srcId="{D8197B8C-B260-4A16-BDF4-0947B075E274}" destId="{25B08C86-7E15-44DC-BE7F-FFB55DD49D12}" srcOrd="0" destOrd="0" presId="urn:microsoft.com/office/officeart/2005/8/layout/target3"/>
    <dgm:cxn modelId="{EDF6FE6B-9DBE-4D7B-B8FD-7098875B4EED}" srcId="{757F3AB3-0718-4624-B441-E567A8F0AB56}" destId="{D8197B8C-B260-4A16-BDF4-0947B075E274}" srcOrd="3" destOrd="0" parTransId="{51C5993D-B262-45E6-B66E-76BC9D6D883D}" sibTransId="{1AEC7F05-E0FE-459C-BD47-224AC9D7BEE4}"/>
    <dgm:cxn modelId="{B2EDE49D-7625-4827-9F17-2D53F72FA54A}" type="presOf" srcId="{B651F6E3-6281-48DB-9319-2AEAFDAE7572}" destId="{619D679B-A015-4ECF-8348-D1034C574F40}" srcOrd="0" destOrd="0" presId="urn:microsoft.com/office/officeart/2005/8/layout/target3"/>
    <dgm:cxn modelId="{14367CC6-B9B1-40CF-BBB3-C17F79391DAE}" srcId="{757F3AB3-0718-4624-B441-E567A8F0AB56}" destId="{D1D4F407-5343-4D3F-B5B9-D407B03CAEB4}" srcOrd="0" destOrd="0" parTransId="{FB3E2B41-81AD-4068-9354-4B764E7CC2F7}" sibTransId="{878E4EBE-18EA-43B6-B589-1210E1E4CF6A}"/>
    <dgm:cxn modelId="{F003BB13-336D-410C-9D54-47B483896E42}" type="presOf" srcId="{D1B46980-6531-4606-95E6-44980827E919}" destId="{6140AFEC-043D-4C43-A2F9-D0F5331DF3A3}" srcOrd="0" destOrd="0" presId="urn:microsoft.com/office/officeart/2005/8/layout/target3"/>
    <dgm:cxn modelId="{AB906E97-3CD9-4E05-91AE-864F8E394536}" srcId="{757F3AB3-0718-4624-B441-E567A8F0AB56}" destId="{D1B46980-6531-4606-95E6-44980827E919}" srcOrd="1" destOrd="0" parTransId="{4F7B2CF5-A270-4D61-A510-1C1C5A4DCD3B}" sibTransId="{CFF69701-2866-4EF5-BFB5-F3F9B72EB817}"/>
    <dgm:cxn modelId="{D2A04099-BC59-4D64-9AA1-A9AF5727E330}" type="presOf" srcId="{4C35D32F-0EAB-4CD7-82EE-45574DC2A586}" destId="{8BEBB6EC-1DAA-4CAC-8A25-BC0FCBD5DBD5}" srcOrd="0" destOrd="0" presId="urn:microsoft.com/office/officeart/2005/8/layout/target3"/>
    <dgm:cxn modelId="{263813F1-B908-4BF0-B1D3-3D1512FE7A8D}" type="presOf" srcId="{D1D4F407-5343-4D3F-B5B9-D407B03CAEB4}" destId="{AED2198E-93D5-4001-81B4-73124B309672}" srcOrd="1" destOrd="0" presId="urn:microsoft.com/office/officeart/2005/8/layout/target3"/>
    <dgm:cxn modelId="{7DDE87A2-CE8B-4BCA-B229-45DAC9648DEF}" type="presOf" srcId="{D1B46980-6531-4606-95E6-44980827E919}" destId="{2BE915AB-18AA-4053-B92C-3BFC9ED204BB}" srcOrd="1" destOrd="0" presId="urn:microsoft.com/office/officeart/2005/8/layout/target3"/>
    <dgm:cxn modelId="{4EB6D6BA-B265-4914-ACE1-3C8A43B727A2}" type="presOf" srcId="{757F3AB3-0718-4624-B441-E567A8F0AB56}" destId="{333A1088-737F-45CB-B68E-254E46348037}" srcOrd="0" destOrd="0" presId="urn:microsoft.com/office/officeart/2005/8/layout/target3"/>
    <dgm:cxn modelId="{2221FB34-310D-4638-ACAE-9ACC709E4926}" srcId="{757F3AB3-0718-4624-B441-E567A8F0AB56}" destId="{4C35D32F-0EAB-4CD7-82EE-45574DC2A586}" srcOrd="4" destOrd="0" parTransId="{A15F02C0-547C-48B3-9D05-E7F145EBF3C4}" sibTransId="{8C5711BF-38F0-4590-B6BC-B3119A33CA2E}"/>
    <dgm:cxn modelId="{7BC66EC3-EBD6-4F3A-99ED-9D25F66FFA51}" srcId="{757F3AB3-0718-4624-B441-E567A8F0AB56}" destId="{B651F6E3-6281-48DB-9319-2AEAFDAE7572}" srcOrd="2" destOrd="0" parTransId="{A571E265-742E-411A-ABCF-E39FDBC7528A}" sibTransId="{E33260FE-399D-481C-B2D6-3B35DD16DC84}"/>
    <dgm:cxn modelId="{8F47A2A9-2D28-47E8-BB88-2AF54FE8A122}" type="presOf" srcId="{D1D4F407-5343-4D3F-B5B9-D407B03CAEB4}" destId="{D005CE8C-CC26-4C3E-AC11-E15060ECD759}" srcOrd="0" destOrd="0" presId="urn:microsoft.com/office/officeart/2005/8/layout/target3"/>
    <dgm:cxn modelId="{ADF7E8B9-FEAC-4C94-AFC0-14A5D4052C96}" type="presOf" srcId="{B651F6E3-6281-48DB-9319-2AEAFDAE7572}" destId="{6BB5E863-4638-4E1D-BFDE-399D028AC4ED}" srcOrd="1" destOrd="0" presId="urn:microsoft.com/office/officeart/2005/8/layout/target3"/>
    <dgm:cxn modelId="{E60553D8-CEFE-4B36-B836-0DDEFF7F1DB5}" type="presParOf" srcId="{333A1088-737F-45CB-B68E-254E46348037}" destId="{F5ABB229-8D3B-4694-996A-96F23CF14429}" srcOrd="0" destOrd="0" presId="urn:microsoft.com/office/officeart/2005/8/layout/target3"/>
    <dgm:cxn modelId="{2E34C132-54FB-449E-B3A7-B873C14632A2}" type="presParOf" srcId="{333A1088-737F-45CB-B68E-254E46348037}" destId="{F41139FD-01EE-4571-8B17-4FB00FC51163}" srcOrd="1" destOrd="0" presId="urn:microsoft.com/office/officeart/2005/8/layout/target3"/>
    <dgm:cxn modelId="{9B719AB3-9326-42C7-872E-21F74FBC61DE}" type="presParOf" srcId="{333A1088-737F-45CB-B68E-254E46348037}" destId="{D005CE8C-CC26-4C3E-AC11-E15060ECD759}" srcOrd="2" destOrd="0" presId="urn:microsoft.com/office/officeart/2005/8/layout/target3"/>
    <dgm:cxn modelId="{EF810AF5-A5F4-4C87-BED8-692E601AE869}" type="presParOf" srcId="{333A1088-737F-45CB-B68E-254E46348037}" destId="{2C702D82-9B77-49B7-9568-BB8EB47C3372}" srcOrd="3" destOrd="0" presId="urn:microsoft.com/office/officeart/2005/8/layout/target3"/>
    <dgm:cxn modelId="{C2039BF6-6488-4F7B-8E6E-42C16DFCA9D0}" type="presParOf" srcId="{333A1088-737F-45CB-B68E-254E46348037}" destId="{A52A0455-90FF-4808-ABD0-F02540D31D5A}" srcOrd="4" destOrd="0" presId="urn:microsoft.com/office/officeart/2005/8/layout/target3"/>
    <dgm:cxn modelId="{99B2532A-C598-42DA-8E8A-2B2B175ABE7B}" type="presParOf" srcId="{333A1088-737F-45CB-B68E-254E46348037}" destId="{6140AFEC-043D-4C43-A2F9-D0F5331DF3A3}" srcOrd="5" destOrd="0" presId="urn:microsoft.com/office/officeart/2005/8/layout/target3"/>
    <dgm:cxn modelId="{4582392A-D04A-479E-94CE-012A5F3FEC4E}" type="presParOf" srcId="{333A1088-737F-45CB-B68E-254E46348037}" destId="{9358AC05-5D7D-4327-9F80-1AD486AEA664}" srcOrd="6" destOrd="0" presId="urn:microsoft.com/office/officeart/2005/8/layout/target3"/>
    <dgm:cxn modelId="{96A7D6ED-25E3-4EBF-9221-B57307ED70D7}" type="presParOf" srcId="{333A1088-737F-45CB-B68E-254E46348037}" destId="{313FC574-E1CD-4FB4-B054-0B805CE0447D}" srcOrd="7" destOrd="0" presId="urn:microsoft.com/office/officeart/2005/8/layout/target3"/>
    <dgm:cxn modelId="{3D25DDD4-DDD7-4372-84B1-CFA53E8E57F3}" type="presParOf" srcId="{333A1088-737F-45CB-B68E-254E46348037}" destId="{619D679B-A015-4ECF-8348-D1034C574F40}" srcOrd="8" destOrd="0" presId="urn:microsoft.com/office/officeart/2005/8/layout/target3"/>
    <dgm:cxn modelId="{DDF2D1D1-08A3-46A8-99C5-A04954C56421}" type="presParOf" srcId="{333A1088-737F-45CB-B68E-254E46348037}" destId="{322283A8-4A27-4CDA-BAE3-F381106A9174}" srcOrd="9" destOrd="0" presId="urn:microsoft.com/office/officeart/2005/8/layout/target3"/>
    <dgm:cxn modelId="{83453D88-5D8E-43FB-944E-9B59A167BBDB}" type="presParOf" srcId="{333A1088-737F-45CB-B68E-254E46348037}" destId="{FFC9F71D-1B4F-4AD9-A4A6-86ADEFC8AF5C}" srcOrd="10" destOrd="0" presId="urn:microsoft.com/office/officeart/2005/8/layout/target3"/>
    <dgm:cxn modelId="{CF030ACC-8B9E-4A37-B50C-BBB671DC15CA}" type="presParOf" srcId="{333A1088-737F-45CB-B68E-254E46348037}" destId="{25B08C86-7E15-44DC-BE7F-FFB55DD49D12}" srcOrd="11" destOrd="0" presId="urn:microsoft.com/office/officeart/2005/8/layout/target3"/>
    <dgm:cxn modelId="{B2F7760F-24E1-4C53-AECC-DA2C866B03FA}" type="presParOf" srcId="{333A1088-737F-45CB-B68E-254E46348037}" destId="{76644BE8-9D7C-4C09-B250-3D10AF48CBB7}" srcOrd="12" destOrd="0" presId="urn:microsoft.com/office/officeart/2005/8/layout/target3"/>
    <dgm:cxn modelId="{60B52A5E-0F88-4B3E-84C8-3444A69761DD}" type="presParOf" srcId="{333A1088-737F-45CB-B68E-254E46348037}" destId="{EE85B701-7295-41C0-BA7A-34D3756A2AE6}" srcOrd="13" destOrd="0" presId="urn:microsoft.com/office/officeart/2005/8/layout/target3"/>
    <dgm:cxn modelId="{EA9D9A23-F594-4711-94A9-0EA6E5A1FCAA}" type="presParOf" srcId="{333A1088-737F-45CB-B68E-254E46348037}" destId="{8BEBB6EC-1DAA-4CAC-8A25-BC0FCBD5DBD5}" srcOrd="14" destOrd="0" presId="urn:microsoft.com/office/officeart/2005/8/layout/target3"/>
    <dgm:cxn modelId="{733BBC5E-4F77-4269-9F66-813AE35A1654}" type="presParOf" srcId="{333A1088-737F-45CB-B68E-254E46348037}" destId="{AED2198E-93D5-4001-81B4-73124B309672}" srcOrd="15" destOrd="0" presId="urn:microsoft.com/office/officeart/2005/8/layout/target3"/>
    <dgm:cxn modelId="{0E3227B1-D013-46C8-8F03-A0E8AAF18C52}" type="presParOf" srcId="{333A1088-737F-45CB-B68E-254E46348037}" destId="{2BE915AB-18AA-4053-B92C-3BFC9ED204BB}" srcOrd="16" destOrd="0" presId="urn:microsoft.com/office/officeart/2005/8/layout/target3"/>
    <dgm:cxn modelId="{34D8E1E5-06AD-43C4-91D6-7BD9FA13F973}" type="presParOf" srcId="{333A1088-737F-45CB-B68E-254E46348037}" destId="{6BB5E863-4638-4E1D-BFDE-399D028AC4ED}" srcOrd="17" destOrd="0" presId="urn:microsoft.com/office/officeart/2005/8/layout/target3"/>
    <dgm:cxn modelId="{4A56914C-A4D3-4BE2-BA9A-05309D44C5D7}" type="presParOf" srcId="{333A1088-737F-45CB-B68E-254E46348037}" destId="{5A5FFA88-C948-4069-8E93-59FA12366E83}" srcOrd="18" destOrd="0" presId="urn:microsoft.com/office/officeart/2005/8/layout/target3"/>
    <dgm:cxn modelId="{5C8ADC19-A020-422C-A89E-CB412D641994}" type="presParOf" srcId="{333A1088-737F-45CB-B68E-254E46348037}" destId="{890E4F0B-2866-4A3F-A3C7-2A14B1797930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1D6C01A-B6CF-4311-B971-3EA98C6D7F47}" type="datetimeFigureOut">
              <a:rPr lang="cs-CZ"/>
              <a:pPr>
                <a:defRPr/>
              </a:pPr>
              <a:t>7.3.2014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D8B5B7-6768-4871-9667-4DACB7B4D2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29F5D3-DA39-49A8-93D7-736E874F8427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á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6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32D913-D7B0-4E7E-A026-ADE1BD57F645}" type="datetimeFigureOut">
              <a:rPr lang="cs-CZ"/>
              <a:pPr>
                <a:defRPr/>
              </a:pPr>
              <a:t>7.3.2014</a:t>
            </a:fld>
            <a:endParaRPr lang="cs-CZ"/>
          </a:p>
        </p:txBody>
      </p:sp>
      <p:sp>
        <p:nvSpPr>
          <p:cNvPr id="7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49AB92-11A2-4D3A-985B-D4BEC1A9BE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CEDA3-0B2B-43A3-B9D1-820298170582}" type="datetimeFigureOut">
              <a:rPr lang="cs-CZ"/>
              <a:pPr>
                <a:defRPr/>
              </a:pPr>
              <a:t>7.3.2014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A9E7A-26D0-4F27-85E8-4F6CBD7A8A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EB9DC-7D29-4ED0-B85A-2A6D188754E8}" type="datetimeFigureOut">
              <a:rPr lang="cs-CZ"/>
              <a:pPr>
                <a:defRPr/>
              </a:pPr>
              <a:t>7.3.2014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A94C8-5894-46A5-9CFA-42BB0B2327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56CFF-4632-4191-A04C-FBBD8FF61014}" type="datetimeFigureOut">
              <a:rPr lang="cs-CZ"/>
              <a:pPr>
                <a:defRPr/>
              </a:pPr>
              <a:t>7.3.2014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F63B7-F0D9-4DAC-A1D8-52C88FF91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á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103364-F512-4C63-81CC-F97BEA810FC2}" type="datetimeFigureOut">
              <a:rPr lang="cs-CZ"/>
              <a:pPr>
                <a:defRPr/>
              </a:pPr>
              <a:t>7.3.2014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05EA2E-C73A-4563-BFB4-42D970615E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C3C0E-D2E2-4D1F-960F-40C5FF7DC67E}" type="datetimeFigureOut">
              <a:rPr lang="cs-CZ"/>
              <a:pPr>
                <a:defRPr/>
              </a:pPr>
              <a:t>7.3.2014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C1284-624D-4983-B699-588CD3865D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C3B447-7182-43D5-9D5B-F65315BF3099}" type="datetimeFigureOut">
              <a:rPr lang="cs-CZ"/>
              <a:pPr>
                <a:defRPr/>
              </a:pPr>
              <a:t>7.3.2014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7D0089-F180-4A4A-85C5-B7ECD72732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78C2-53F0-4F0B-A4F0-4E4ACB59E544}" type="datetimeFigureOut">
              <a:rPr lang="cs-CZ"/>
              <a:pPr>
                <a:defRPr/>
              </a:pPr>
              <a:t>7.3.2014</a:t>
            </a:fld>
            <a:endParaRPr lang="cs-CZ"/>
          </a:p>
        </p:txBody>
      </p:sp>
      <p:sp>
        <p:nvSpPr>
          <p:cNvPr id="4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D36FE-BEA9-40C6-AFC2-ACFE41060C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bdélník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56AD8A-C152-426C-8AB9-37E7C94C0BA9}" type="datetimeFigureOut">
              <a:rPr lang="cs-CZ"/>
              <a:pPr>
                <a:defRPr/>
              </a:pPr>
              <a:t>7.3.2014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56EE65-4361-49AB-953B-A4A3821E24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10B48D-7744-411C-B6D4-63783A4B68C0}" type="datetimeFigureOut">
              <a:rPr lang="cs-CZ"/>
              <a:pPr>
                <a:defRPr/>
              </a:pPr>
              <a:t>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3CEA83-6B63-4EB7-BA55-ACD349148E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Vývojový diagram: postup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ývojový diagram: postup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DA02E-80E4-478B-86EA-6D812D725983}" type="datetimeFigureOut">
              <a:rPr lang="cs-CZ"/>
              <a:pPr>
                <a:defRPr/>
              </a:pPr>
              <a:t>7.3.2014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C9F1C3-E1E2-4EBB-B334-2DF0F79AC0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á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33" name="Zástupný symbol pro text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1DD5B17-6451-4F50-BC9A-BFF2BD93207C}" type="datetimeFigureOut">
              <a:rPr lang="cs-CZ"/>
              <a:pPr>
                <a:defRPr/>
              </a:pPr>
              <a:t>7.3.2014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28CC51-D507-45FA-8E34-2DA2E21484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0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9552" y="908720"/>
          <a:ext cx="7772400" cy="2547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338" name="Obrázek 4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79613" y="4743450"/>
            <a:ext cx="540702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Skloňování zájmena </a:t>
            </a:r>
            <a:r>
              <a:rPr lang="cs-CZ" dirty="0" smtClean="0">
                <a:solidFill>
                  <a:schemeClr val="accent2"/>
                </a:solidFill>
              </a:rPr>
              <a:t>JÁ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cs-CZ" dirty="0" smtClean="0">
                <a:solidFill>
                  <a:schemeClr val="accent2"/>
                </a:solidFill>
              </a:rPr>
              <a:t> MY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Tvar </a:t>
            </a:r>
            <a:r>
              <a:rPr lang="cs-CZ" b="1" dirty="0" smtClean="0">
                <a:solidFill>
                  <a:schemeClr val="accent2"/>
                </a:solidFill>
              </a:rPr>
              <a:t>MY</a:t>
            </a:r>
            <a:r>
              <a:rPr lang="cs-CZ" dirty="0" smtClean="0"/>
              <a:t> (všichni, množné číslo)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Tvar </a:t>
            </a:r>
            <a:r>
              <a:rPr lang="cs-CZ" b="1" dirty="0" smtClean="0">
                <a:solidFill>
                  <a:schemeClr val="accent2"/>
                </a:solidFill>
              </a:rPr>
              <a:t>MI </a:t>
            </a:r>
            <a:r>
              <a:rPr lang="cs-CZ" dirty="0" smtClean="0"/>
              <a:t>(já, 3.pád čísla jednotného)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Doplň správně </a:t>
            </a:r>
            <a:r>
              <a:rPr lang="cs-CZ" dirty="0" smtClean="0">
                <a:solidFill>
                  <a:schemeClr val="accent2"/>
                </a:solidFill>
              </a:rPr>
              <a:t>–i/-y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600" dirty="0" smtClean="0"/>
              <a:t>M___ vám to nedáme. 	Nelíbily se m___ jeho oči.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600" dirty="0" smtClean="0"/>
              <a:t>M___ to dokončíme.	Kdy m___ dáš vědět?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600" dirty="0" smtClean="0"/>
              <a:t>Napiš m___. 			M___ jsme to neudělali.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600" dirty="0" smtClean="0"/>
              <a:t>Dej m___ to!		M___ pojedeme taky.</a:t>
            </a:r>
            <a:r>
              <a:rPr lang="cs-CZ" sz="2600" dirty="0" smtClean="0">
                <a:solidFill>
                  <a:schemeClr val="accent2"/>
                </a:solidFill>
              </a:rPr>
              <a:t/>
            </a:r>
            <a:br>
              <a:rPr lang="cs-CZ" sz="2600" dirty="0" smtClean="0">
                <a:solidFill>
                  <a:schemeClr val="accent2"/>
                </a:solidFill>
              </a:rPr>
            </a:br>
            <a:endParaRPr lang="cs-CZ" sz="2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Skloňování zájmena </a:t>
            </a:r>
            <a:r>
              <a:rPr lang="cs-CZ" dirty="0" smtClean="0">
                <a:solidFill>
                  <a:schemeClr val="accent2"/>
                </a:solidFill>
              </a:rPr>
              <a:t>JÁ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cs-CZ" dirty="0" smtClean="0">
                <a:solidFill>
                  <a:schemeClr val="accent2"/>
                </a:solidFill>
              </a:rPr>
              <a:t> MY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Tvar </a:t>
            </a:r>
            <a:r>
              <a:rPr lang="cs-CZ" b="1" dirty="0" smtClean="0">
                <a:solidFill>
                  <a:schemeClr val="accent2"/>
                </a:solidFill>
              </a:rPr>
              <a:t>MY</a:t>
            </a:r>
            <a:r>
              <a:rPr lang="cs-CZ" dirty="0" smtClean="0"/>
              <a:t> (všichni, množné číslo)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Tvar </a:t>
            </a:r>
            <a:r>
              <a:rPr lang="cs-CZ" b="1" dirty="0" smtClean="0">
                <a:solidFill>
                  <a:schemeClr val="accent2"/>
                </a:solidFill>
              </a:rPr>
              <a:t>MI </a:t>
            </a:r>
            <a:r>
              <a:rPr lang="cs-CZ" dirty="0" smtClean="0"/>
              <a:t>(já, 3.pád čísla jednotného)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Doplň správně </a:t>
            </a:r>
            <a:r>
              <a:rPr lang="cs-CZ" dirty="0" smtClean="0">
                <a:solidFill>
                  <a:schemeClr val="accent2"/>
                </a:solidFill>
              </a:rPr>
              <a:t>–i/-y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600" b="1" dirty="0">
                <a:solidFill>
                  <a:srgbClr val="0070C0"/>
                </a:solidFill>
              </a:rPr>
              <a:t>MY</a:t>
            </a:r>
            <a:r>
              <a:rPr lang="cs-CZ" sz="2600" b="1" dirty="0">
                <a:solidFill>
                  <a:schemeClr val="accent2"/>
                </a:solidFill>
              </a:rPr>
              <a:t> </a:t>
            </a:r>
            <a:r>
              <a:rPr lang="cs-CZ" sz="2600" dirty="0" smtClean="0"/>
              <a:t>vám to nedáme. 	Nelíbily se </a:t>
            </a:r>
            <a:r>
              <a:rPr lang="cs-CZ" sz="2600" dirty="0"/>
              <a:t> </a:t>
            </a:r>
            <a:r>
              <a:rPr lang="cs-CZ" sz="2600" b="1" dirty="0">
                <a:solidFill>
                  <a:srgbClr val="0070C0"/>
                </a:solidFill>
              </a:rPr>
              <a:t>MI </a:t>
            </a:r>
            <a:r>
              <a:rPr lang="cs-CZ" sz="2600" dirty="0" smtClean="0"/>
              <a:t>jeho oči.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600" b="1" dirty="0">
                <a:solidFill>
                  <a:srgbClr val="0070C0"/>
                </a:solidFill>
              </a:rPr>
              <a:t>MY</a:t>
            </a:r>
            <a:r>
              <a:rPr lang="cs-CZ" sz="2600" b="1" dirty="0">
                <a:solidFill>
                  <a:schemeClr val="accent2"/>
                </a:solidFill>
              </a:rPr>
              <a:t> </a:t>
            </a:r>
            <a:r>
              <a:rPr lang="cs-CZ" sz="2600" dirty="0" smtClean="0"/>
              <a:t>to dokončíme.		Kdy </a:t>
            </a:r>
            <a:r>
              <a:rPr lang="cs-CZ" sz="2600" dirty="0"/>
              <a:t> </a:t>
            </a:r>
            <a:r>
              <a:rPr lang="cs-CZ" sz="2600" b="1" dirty="0">
                <a:solidFill>
                  <a:srgbClr val="0070C0"/>
                </a:solidFill>
              </a:rPr>
              <a:t>MI</a:t>
            </a:r>
            <a:r>
              <a:rPr lang="cs-CZ" sz="2600" b="1" dirty="0">
                <a:solidFill>
                  <a:schemeClr val="accent2"/>
                </a:solidFill>
              </a:rPr>
              <a:t> </a:t>
            </a:r>
            <a:r>
              <a:rPr lang="cs-CZ" sz="2600" dirty="0" smtClean="0"/>
              <a:t>dáš vědět?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600" dirty="0" smtClean="0"/>
              <a:t>Napiš </a:t>
            </a:r>
            <a:r>
              <a:rPr lang="cs-CZ" sz="2600" dirty="0"/>
              <a:t> </a:t>
            </a:r>
            <a:r>
              <a:rPr lang="cs-CZ" sz="2600" b="1" dirty="0" smtClean="0">
                <a:solidFill>
                  <a:srgbClr val="0070C0"/>
                </a:solidFill>
              </a:rPr>
              <a:t>MI</a:t>
            </a:r>
            <a:r>
              <a:rPr lang="cs-CZ" sz="2600" dirty="0" smtClean="0"/>
              <a:t>. 			</a:t>
            </a:r>
            <a:r>
              <a:rPr lang="cs-CZ" sz="2600" b="1" dirty="0">
                <a:solidFill>
                  <a:schemeClr val="accent2"/>
                </a:solidFill>
              </a:rPr>
              <a:t> </a:t>
            </a:r>
            <a:r>
              <a:rPr lang="cs-CZ" sz="2600" b="1">
                <a:solidFill>
                  <a:srgbClr val="0070C0"/>
                </a:solidFill>
              </a:rPr>
              <a:t>MY</a:t>
            </a:r>
            <a:r>
              <a:rPr lang="cs-CZ" sz="2600" b="1">
                <a:solidFill>
                  <a:schemeClr val="accent2"/>
                </a:solidFill>
              </a:rPr>
              <a:t> </a:t>
            </a:r>
            <a:r>
              <a:rPr lang="cs-CZ" sz="2600" smtClean="0"/>
              <a:t>jsme </a:t>
            </a:r>
            <a:r>
              <a:rPr lang="cs-CZ" sz="2600" dirty="0" smtClean="0"/>
              <a:t>to neudělali.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600" dirty="0" smtClean="0"/>
              <a:t>Dej </a:t>
            </a:r>
            <a:r>
              <a:rPr lang="cs-CZ" sz="2600" dirty="0"/>
              <a:t> </a:t>
            </a:r>
            <a:r>
              <a:rPr lang="cs-CZ" sz="2600" b="1" dirty="0">
                <a:solidFill>
                  <a:srgbClr val="0070C0"/>
                </a:solidFill>
              </a:rPr>
              <a:t>MI</a:t>
            </a:r>
            <a:r>
              <a:rPr lang="cs-CZ" sz="2600" b="1" dirty="0">
                <a:solidFill>
                  <a:schemeClr val="accent2"/>
                </a:solidFill>
              </a:rPr>
              <a:t> </a:t>
            </a:r>
            <a:r>
              <a:rPr lang="cs-CZ" sz="2600" dirty="0" smtClean="0"/>
              <a:t>to!			</a:t>
            </a:r>
            <a:r>
              <a:rPr lang="cs-CZ" sz="2600" b="1" dirty="0">
                <a:solidFill>
                  <a:schemeClr val="accent2"/>
                </a:solidFill>
              </a:rPr>
              <a:t> </a:t>
            </a:r>
            <a:r>
              <a:rPr lang="cs-CZ" sz="2600" b="1" dirty="0">
                <a:solidFill>
                  <a:srgbClr val="0070C0"/>
                </a:solidFill>
              </a:rPr>
              <a:t>MY</a:t>
            </a:r>
            <a:r>
              <a:rPr lang="cs-CZ" sz="2600" b="1" dirty="0">
                <a:solidFill>
                  <a:schemeClr val="accent2"/>
                </a:solidFill>
              </a:rPr>
              <a:t> </a:t>
            </a:r>
            <a:r>
              <a:rPr lang="cs-CZ" sz="2600" dirty="0" smtClean="0"/>
              <a:t>pojedeme taky.</a:t>
            </a:r>
            <a:r>
              <a:rPr lang="cs-CZ" sz="2600" dirty="0" smtClean="0">
                <a:solidFill>
                  <a:schemeClr val="accent2"/>
                </a:solidFill>
              </a:rPr>
              <a:t/>
            </a:r>
            <a:br>
              <a:rPr lang="cs-CZ" sz="2600" dirty="0" smtClean="0">
                <a:solidFill>
                  <a:schemeClr val="accent2"/>
                </a:solidFill>
              </a:rPr>
            </a:br>
            <a:endParaRPr lang="cs-CZ" sz="2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Skloňování zájmena SE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350" y="1412875"/>
            <a:ext cx="7497763" cy="480060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Tvar </a:t>
            </a:r>
            <a:r>
              <a:rPr lang="cs-CZ" b="1" dirty="0" smtClean="0">
                <a:solidFill>
                  <a:schemeClr val="accent2"/>
                </a:solidFill>
              </a:rPr>
              <a:t>SEBOU</a:t>
            </a:r>
            <a:r>
              <a:rPr lang="cs-CZ" dirty="0" smtClean="0"/>
              <a:t>: Ryba sebou házela. </a:t>
            </a:r>
            <a:r>
              <a:rPr lang="cs-CZ" sz="2000" dirty="0" smtClean="0"/>
              <a:t>(sama)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Tvar </a:t>
            </a:r>
            <a:r>
              <a:rPr lang="cs-CZ" b="1" dirty="0" smtClean="0">
                <a:solidFill>
                  <a:schemeClr val="accent2"/>
                </a:solidFill>
              </a:rPr>
              <a:t>S SEBOU</a:t>
            </a:r>
            <a:r>
              <a:rPr lang="cs-CZ" dirty="0" smtClean="0"/>
              <a:t>: Vzali nás s sebou. </a:t>
            </a:r>
            <a:r>
              <a:rPr lang="cs-CZ" sz="2000" dirty="0" smtClean="0"/>
              <a:t>(oni a my)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Doplň správné tvary zájmena: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Co si máme vzít  __________?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Praštil __________ o zem.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Neměl __________ žádné zbytečnosti.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Byl překvapen sám __________.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Máš __________ na výlet všechno?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Skloňování zájmena SE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Tvar </a:t>
            </a:r>
            <a:r>
              <a:rPr lang="cs-CZ" b="1" dirty="0" smtClean="0">
                <a:solidFill>
                  <a:schemeClr val="accent2"/>
                </a:solidFill>
              </a:rPr>
              <a:t>SEBOU</a:t>
            </a:r>
            <a:r>
              <a:rPr lang="cs-CZ" dirty="0" smtClean="0"/>
              <a:t>: Ryba sebou házela. (sama)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Tvar </a:t>
            </a:r>
            <a:r>
              <a:rPr lang="cs-CZ" b="1" dirty="0" smtClean="0">
                <a:solidFill>
                  <a:schemeClr val="accent2"/>
                </a:solidFill>
              </a:rPr>
              <a:t>S SEBOU</a:t>
            </a:r>
            <a:r>
              <a:rPr lang="cs-CZ" dirty="0" smtClean="0"/>
              <a:t>: Vzali nás s sebou. (oni a my)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Doplň správné tvary zájmena: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600" dirty="0" smtClean="0"/>
              <a:t>Co si máme vzít </a:t>
            </a:r>
            <a:r>
              <a:rPr lang="cs-CZ" sz="2600" b="1" dirty="0">
                <a:solidFill>
                  <a:srgbClr val="0070C0"/>
                </a:solidFill>
              </a:rPr>
              <a:t>S SEBOU</a:t>
            </a:r>
            <a:r>
              <a:rPr lang="cs-CZ" sz="2600" dirty="0" smtClean="0"/>
              <a:t>? (s tebou, my a věci)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600" dirty="0" smtClean="0"/>
              <a:t>Praštil </a:t>
            </a:r>
            <a:r>
              <a:rPr lang="cs-CZ" sz="2600" b="1" dirty="0">
                <a:solidFill>
                  <a:srgbClr val="0070C0"/>
                </a:solidFill>
              </a:rPr>
              <a:t>SEBOU</a:t>
            </a:r>
            <a:r>
              <a:rPr lang="cs-CZ" sz="2600" dirty="0" smtClean="0"/>
              <a:t> o zem.(tebou)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600" dirty="0" smtClean="0"/>
              <a:t>Neměl </a:t>
            </a:r>
            <a:r>
              <a:rPr lang="cs-CZ" sz="2600" b="1" dirty="0">
                <a:solidFill>
                  <a:srgbClr val="0070C0"/>
                </a:solidFill>
              </a:rPr>
              <a:t>S SEBOU</a:t>
            </a:r>
            <a:r>
              <a:rPr lang="cs-CZ" sz="2600" dirty="0" smtClean="0">
                <a:solidFill>
                  <a:srgbClr val="0070C0"/>
                </a:solidFill>
              </a:rPr>
              <a:t> </a:t>
            </a:r>
            <a:r>
              <a:rPr lang="cs-CZ" sz="2600" dirty="0" smtClean="0"/>
              <a:t>žádné zbytečnosti.(s tebou, on a věci)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600" dirty="0" smtClean="0"/>
              <a:t>Byl překvapen sám </a:t>
            </a:r>
            <a:r>
              <a:rPr lang="cs-CZ" sz="2600" b="1" dirty="0">
                <a:solidFill>
                  <a:srgbClr val="0070C0"/>
                </a:solidFill>
              </a:rPr>
              <a:t>SEBOU</a:t>
            </a:r>
            <a:r>
              <a:rPr lang="cs-CZ" sz="2600" dirty="0" smtClean="0">
                <a:solidFill>
                  <a:srgbClr val="0070C0"/>
                </a:solidFill>
              </a:rPr>
              <a:t>. </a:t>
            </a:r>
            <a:r>
              <a:rPr lang="cs-CZ" sz="2600" dirty="0" smtClean="0"/>
              <a:t>(tebou)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600" dirty="0" smtClean="0"/>
              <a:t>Máš </a:t>
            </a:r>
            <a:r>
              <a:rPr lang="cs-CZ" sz="2600" b="1" dirty="0">
                <a:solidFill>
                  <a:srgbClr val="0070C0"/>
                </a:solidFill>
              </a:rPr>
              <a:t>S SEBOU</a:t>
            </a:r>
            <a:r>
              <a:rPr lang="cs-CZ" sz="2600" dirty="0" smtClean="0">
                <a:solidFill>
                  <a:srgbClr val="0070C0"/>
                </a:solidFill>
              </a:rPr>
              <a:t> </a:t>
            </a:r>
            <a:r>
              <a:rPr lang="cs-CZ" sz="2600" dirty="0" smtClean="0"/>
              <a:t>na výlet všechno? (s tebou, ty a věci)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Zájmena ON, ONA, ONO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s</a:t>
            </a:r>
            <a:r>
              <a:rPr lang="cs-CZ" dirty="0" smtClean="0"/>
              <a:t>kloňujeme podle vzoru NÁŠ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Po předložce se souhláska </a:t>
            </a:r>
            <a:r>
              <a:rPr lang="cs-CZ" b="1" dirty="0" smtClean="0"/>
              <a:t>J</a:t>
            </a:r>
            <a:r>
              <a:rPr lang="cs-CZ" dirty="0" smtClean="0"/>
              <a:t> mění na </a:t>
            </a:r>
            <a:r>
              <a:rPr lang="cs-CZ" b="1" dirty="0" smtClean="0"/>
              <a:t>Ň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Pamatuj: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dirty="0" smtClean="0">
                <a:solidFill>
                  <a:schemeClr val="accent1"/>
                </a:solidFill>
              </a:rPr>
              <a:t>ji (tu)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>
                <a:solidFill>
                  <a:schemeClr val="accent1"/>
                </a:solidFill>
              </a:rPr>
              <a:t>	</a:t>
            </a:r>
            <a:r>
              <a:rPr lang="cs-CZ" dirty="0" smtClean="0">
                <a:solidFill>
                  <a:schemeClr val="accent1"/>
                </a:solidFill>
              </a:rPr>
              <a:t>	jí (té, tou)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Doplň správný tvar i/í: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Složili j__ poklonu. 	Okamžitě </a:t>
            </a:r>
            <a:r>
              <a:rPr lang="cs-CZ" sz="2800" dirty="0"/>
              <a:t>j</a:t>
            </a:r>
            <a:r>
              <a:rPr lang="cs-CZ" sz="2800" dirty="0" smtClean="0"/>
              <a:t>__ to dej!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Uviděl </a:t>
            </a:r>
            <a:r>
              <a:rPr lang="cs-CZ" sz="2800" dirty="0"/>
              <a:t>j</a:t>
            </a:r>
            <a:r>
              <a:rPr lang="cs-CZ" sz="2800" dirty="0" smtClean="0"/>
              <a:t>__. 			Zamával </a:t>
            </a:r>
            <a:r>
              <a:rPr lang="cs-CZ" sz="2800" dirty="0"/>
              <a:t>j</a:t>
            </a:r>
            <a:r>
              <a:rPr lang="cs-CZ" sz="2800" dirty="0" smtClean="0"/>
              <a:t>__.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Doběhli </a:t>
            </a:r>
            <a:r>
              <a:rPr lang="cs-CZ" sz="2800" dirty="0"/>
              <a:t>j</a:t>
            </a:r>
            <a:r>
              <a:rPr lang="cs-CZ" sz="2800" dirty="0" smtClean="0"/>
              <a:t>__. 		Děkovali </a:t>
            </a:r>
            <a:r>
              <a:rPr lang="cs-CZ" sz="2800" dirty="0"/>
              <a:t>j</a:t>
            </a:r>
            <a:r>
              <a:rPr lang="cs-CZ" sz="2800" dirty="0" smtClean="0"/>
              <a:t>__.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Zájmena ON, ONA, ONO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s</a:t>
            </a:r>
            <a:r>
              <a:rPr lang="cs-CZ" dirty="0" smtClean="0"/>
              <a:t>kloňujeme podle vzoru NÁŠ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Po předložce se souhláska </a:t>
            </a:r>
            <a:r>
              <a:rPr lang="cs-CZ" b="1" dirty="0" smtClean="0"/>
              <a:t>J</a:t>
            </a:r>
            <a:r>
              <a:rPr lang="cs-CZ" dirty="0" smtClean="0"/>
              <a:t> mění na </a:t>
            </a:r>
            <a:r>
              <a:rPr lang="cs-CZ" b="1" dirty="0" smtClean="0"/>
              <a:t>Ň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Pamatuj: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	ji (tu)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	jí (té, tou)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Doplň správný tvar i/í: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Složili </a:t>
            </a:r>
            <a:r>
              <a:rPr lang="cs-CZ" sz="2800" b="1" dirty="0" smtClean="0">
                <a:solidFill>
                  <a:srgbClr val="0070C0"/>
                </a:solidFill>
              </a:rPr>
              <a:t>jí</a:t>
            </a:r>
            <a:r>
              <a:rPr lang="cs-CZ" sz="2800" b="1" dirty="0" smtClean="0">
                <a:solidFill>
                  <a:schemeClr val="accent2"/>
                </a:solidFill>
              </a:rPr>
              <a:t> </a:t>
            </a:r>
            <a:r>
              <a:rPr lang="cs-CZ" sz="2800" dirty="0" smtClean="0"/>
              <a:t>poklonu. (té)	Okamžitě </a:t>
            </a:r>
            <a:r>
              <a:rPr lang="cs-CZ" sz="2800" b="1" dirty="0">
                <a:solidFill>
                  <a:srgbClr val="0070C0"/>
                </a:solidFill>
              </a:rPr>
              <a:t>jí</a:t>
            </a:r>
            <a:r>
              <a:rPr lang="cs-CZ" sz="2800" dirty="0" smtClean="0"/>
              <a:t> to dej!(té)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Uviděl </a:t>
            </a:r>
            <a:r>
              <a:rPr lang="cs-CZ" sz="2800" b="1" dirty="0" smtClean="0">
                <a:solidFill>
                  <a:srgbClr val="0070C0"/>
                </a:solidFill>
              </a:rPr>
              <a:t>ji</a:t>
            </a:r>
            <a:r>
              <a:rPr lang="cs-CZ" sz="2800" dirty="0" smtClean="0"/>
              <a:t>.(tu)			Zamával </a:t>
            </a:r>
            <a:r>
              <a:rPr lang="cs-CZ" sz="2800" b="1" dirty="0" smtClean="0">
                <a:solidFill>
                  <a:srgbClr val="0070C0"/>
                </a:solidFill>
              </a:rPr>
              <a:t>jí</a:t>
            </a:r>
            <a:r>
              <a:rPr lang="cs-CZ" sz="2800" dirty="0" smtClean="0"/>
              <a:t>.(té)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Doběhli </a:t>
            </a:r>
            <a:r>
              <a:rPr lang="cs-CZ" sz="2800" b="1" dirty="0">
                <a:solidFill>
                  <a:srgbClr val="0070C0"/>
                </a:solidFill>
              </a:rPr>
              <a:t>ji</a:t>
            </a:r>
            <a:r>
              <a:rPr lang="cs-CZ" sz="2800" dirty="0" smtClean="0"/>
              <a:t>.(tu)		Děkovali </a:t>
            </a:r>
            <a:r>
              <a:rPr lang="cs-CZ" sz="2800" b="1" dirty="0" smtClean="0">
                <a:solidFill>
                  <a:srgbClr val="0070C0"/>
                </a:solidFill>
              </a:rPr>
              <a:t>jí</a:t>
            </a:r>
            <a:r>
              <a:rPr lang="cs-CZ" sz="2800" dirty="0" smtClean="0"/>
              <a:t>. (té)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CITACE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TEXT - vlastní práce autora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anotace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smtClean="0"/>
              <a:t>Materiál je určen k výkladu a procvičení učiva o zájmenech, o jejich druzích a některých pravopisných jevech, které se týkají zájmen. Žáci si mají díky této prezentaci procvičit rozlišování jednotlivých druhů zájmen, skloňování a pravopis. Na názorných příkladech si  procvičí probírané učivo a zkontroluje správnost svých odpovědí. </a:t>
            </a:r>
          </a:p>
          <a:p>
            <a:pPr algn="just"/>
            <a:r>
              <a:rPr lang="cs-CZ" sz="2400" smtClean="0"/>
              <a:t>Práce s prezentací vyplnila podstatnou část hodiny. Byla velmi jednoduchá. Učivo bylo nejdříve vysvětleno. Žáci pak plnili jednotlivé úkoly jako samostatnou práci. 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8000" dirty="0" smtClean="0">
                <a:solidFill>
                  <a:schemeClr val="accent2"/>
                </a:solidFill>
              </a:rPr>
              <a:t>ZÁJMENA</a:t>
            </a:r>
            <a:endParaRPr lang="cs-CZ" sz="8000" dirty="0">
              <a:solidFill>
                <a:schemeClr val="accent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/>
          <a:lstStyle/>
          <a:p>
            <a:pPr marL="26988"/>
            <a:r>
              <a:rPr lang="cs-CZ" sz="4400" smtClean="0">
                <a:solidFill>
                  <a:schemeClr val="accent1"/>
                </a:solidFill>
              </a:rPr>
              <a:t>DRUHY ZÁJMEN</a:t>
            </a:r>
          </a:p>
          <a:p>
            <a:pPr marL="26988"/>
            <a:r>
              <a:rPr lang="cs-CZ" sz="4400" smtClean="0">
                <a:solidFill>
                  <a:schemeClr val="accent1"/>
                </a:solidFill>
              </a:rPr>
              <a:t>SKLOŇOVÁNÍ ZÁJMEN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7488"/>
            <a:ext cx="3810000" cy="1162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DRUHY ZÁJMEN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525"/>
            <a:ext cx="2170113" cy="4830763"/>
          </a:xfrm>
        </p:spPr>
        <p:txBody>
          <a:bodyPr>
            <a:normAutofit/>
          </a:bodyPr>
          <a:lstStyle/>
          <a:p>
            <a:pPr marL="285750" indent="-2857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Najdi v tabulce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alespoň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21 skrytých zájmen</a:t>
            </a:r>
          </a:p>
          <a:p>
            <a:pPr marL="0"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Přiřaď je k jednotlivým druhům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1"/>
          </p:nvPr>
        </p:nvGraphicFramePr>
        <p:xfrm>
          <a:off x="2843213" y="1628775"/>
          <a:ext cx="5843587" cy="46085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4714"/>
                <a:gridCol w="834714"/>
                <a:gridCol w="834714"/>
                <a:gridCol w="834714"/>
                <a:gridCol w="834714"/>
                <a:gridCol w="834714"/>
                <a:gridCol w="834714"/>
              </a:tblGrid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J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A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K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Ý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O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N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I</a:t>
                      </a:r>
                      <a:endParaRPr lang="cs-CZ" sz="3600" b="1" dirty="0"/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Á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V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T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O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M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Á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S</a:t>
                      </a:r>
                      <a:endParaRPr lang="cs-CZ" sz="3600" b="1" dirty="0"/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O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N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E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N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Ě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C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O</a:t>
                      </a:r>
                      <a:endParaRPr lang="cs-CZ" sz="3600" b="1" dirty="0"/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T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Y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R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E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N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I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C</a:t>
                      </a:r>
                      <a:endParaRPr lang="cs-CZ" sz="3600" b="1" dirty="0"/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A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Ž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Ý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T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E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N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C</a:t>
                      </a:r>
                      <a:endParaRPr lang="cs-CZ" sz="3600" b="1" dirty="0"/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T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A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K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O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V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Ý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E</a:t>
                      </a:r>
                      <a:endParaRPr lang="cs-CZ" sz="3600" b="1" dirty="0"/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Č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Í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O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N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Y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C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L</a:t>
                      </a:r>
                      <a:endParaRPr lang="cs-CZ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7488"/>
            <a:ext cx="3810000" cy="1162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DRUHY ZÁJMEN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525"/>
            <a:ext cx="2170113" cy="4470400"/>
          </a:xfrm>
        </p:spPr>
        <p:txBody>
          <a:bodyPr>
            <a:normAutofit/>
          </a:bodyPr>
          <a:lstStyle/>
          <a:p>
            <a:pPr marL="285750" indent="-2857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Najdi v tabulce alespoň 21 skrytých zájmen</a:t>
            </a:r>
          </a:p>
          <a:p>
            <a:pPr marL="0"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Přiřaď je k jednotlivým druhům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1"/>
          </p:nvPr>
        </p:nvGraphicFramePr>
        <p:xfrm>
          <a:off x="2843213" y="1628775"/>
          <a:ext cx="5843587" cy="46085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4714"/>
                <a:gridCol w="834714"/>
                <a:gridCol w="834714"/>
                <a:gridCol w="834714"/>
                <a:gridCol w="834714"/>
                <a:gridCol w="834714"/>
                <a:gridCol w="834714"/>
              </a:tblGrid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C00000"/>
                          </a:solidFill>
                        </a:rPr>
                        <a:t>J</a:t>
                      </a:r>
                      <a:endParaRPr lang="cs-CZ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endParaRPr lang="cs-CZ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endParaRPr lang="cs-CZ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C00000"/>
                          </a:solidFill>
                        </a:rPr>
                        <a:t>Ý</a:t>
                      </a:r>
                      <a:endParaRPr lang="cs-CZ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C000"/>
                          </a:solidFill>
                        </a:rPr>
                        <a:t>O</a:t>
                      </a:r>
                      <a:endParaRPr lang="cs-CZ" sz="3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C000"/>
                          </a:solidFill>
                        </a:rPr>
                        <a:t>N</a:t>
                      </a:r>
                      <a:endParaRPr lang="cs-CZ" sz="3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C000"/>
                          </a:solidFill>
                        </a:rPr>
                        <a:t>I</a:t>
                      </a:r>
                      <a:endParaRPr lang="cs-CZ" sz="3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Á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V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0070C0"/>
                          </a:solidFill>
                        </a:rPr>
                        <a:t>T</a:t>
                      </a:r>
                      <a:endParaRPr lang="cs-CZ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cs-CZ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7030A0"/>
                          </a:solidFill>
                        </a:rPr>
                        <a:t>M</a:t>
                      </a:r>
                      <a:endParaRPr lang="cs-CZ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7030A0"/>
                          </a:solidFill>
                        </a:rPr>
                        <a:t>Á</a:t>
                      </a:r>
                      <a:endParaRPr lang="cs-CZ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S</a:t>
                      </a:r>
                      <a:endParaRPr lang="cs-CZ" sz="3600" b="1" dirty="0"/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92D050"/>
                          </a:solidFill>
                        </a:rPr>
                        <a:t>O</a:t>
                      </a:r>
                      <a:endParaRPr lang="cs-CZ" sz="36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92D050"/>
                          </a:solidFill>
                        </a:rPr>
                        <a:t>N</a:t>
                      </a:r>
                      <a:endParaRPr lang="cs-CZ" sz="36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92D050"/>
                          </a:solidFill>
                        </a:rPr>
                        <a:t>E</a:t>
                      </a:r>
                      <a:endParaRPr lang="cs-CZ" sz="36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92D050"/>
                          </a:solidFill>
                        </a:rPr>
                        <a:t>N</a:t>
                      </a:r>
                      <a:endParaRPr lang="cs-CZ" sz="36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Ě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CC9900"/>
                          </a:solidFill>
                        </a:rPr>
                        <a:t>C</a:t>
                      </a:r>
                      <a:endParaRPr lang="cs-CZ" sz="3600" b="1" dirty="0">
                        <a:solidFill>
                          <a:srgbClr val="CC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CC9900"/>
                          </a:solidFill>
                        </a:rPr>
                        <a:t>O</a:t>
                      </a:r>
                      <a:endParaRPr lang="cs-CZ" sz="3600" b="1" dirty="0">
                        <a:solidFill>
                          <a:srgbClr val="CC9900"/>
                        </a:solidFill>
                      </a:endParaRPr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chemeClr val="accent4"/>
                          </a:solidFill>
                        </a:rPr>
                        <a:t>T</a:t>
                      </a:r>
                      <a:endParaRPr lang="cs-CZ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chemeClr val="accent4"/>
                          </a:solidFill>
                        </a:rPr>
                        <a:t>Y</a:t>
                      </a:r>
                      <a:endParaRPr lang="cs-CZ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R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E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00FFCC"/>
                          </a:solidFill>
                        </a:rPr>
                        <a:t>N</a:t>
                      </a:r>
                      <a:endParaRPr lang="cs-CZ" sz="3600" b="1" dirty="0">
                        <a:solidFill>
                          <a:srgbClr val="00FF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00FFCC"/>
                          </a:solidFill>
                        </a:rPr>
                        <a:t>I</a:t>
                      </a:r>
                      <a:endParaRPr lang="cs-CZ" sz="3600" b="1" dirty="0">
                        <a:solidFill>
                          <a:srgbClr val="00FF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00FFCC"/>
                          </a:solidFill>
                        </a:rPr>
                        <a:t>C</a:t>
                      </a:r>
                      <a:endParaRPr lang="cs-CZ" sz="3600" b="1" dirty="0">
                        <a:solidFill>
                          <a:srgbClr val="00FFCC"/>
                        </a:solidFill>
                      </a:endParaRPr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A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Ž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Ý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3300"/>
                          </a:solidFill>
                        </a:rPr>
                        <a:t>T</a:t>
                      </a:r>
                      <a:endParaRPr lang="cs-CZ" sz="3600" b="1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3300"/>
                          </a:solidFill>
                        </a:rPr>
                        <a:t>E</a:t>
                      </a:r>
                      <a:endParaRPr lang="cs-CZ" sz="3600" b="1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3300"/>
                          </a:solidFill>
                        </a:rPr>
                        <a:t>N</a:t>
                      </a:r>
                      <a:endParaRPr lang="cs-CZ" sz="3600" b="1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C</a:t>
                      </a:r>
                      <a:endParaRPr lang="cs-CZ" sz="3600" b="1" dirty="0"/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FF00"/>
                          </a:solidFill>
                        </a:rPr>
                        <a:t>T</a:t>
                      </a:r>
                      <a:endParaRPr lang="cs-CZ" sz="36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cs-CZ" sz="36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FF00"/>
                          </a:solidFill>
                        </a:rPr>
                        <a:t>K</a:t>
                      </a:r>
                      <a:endParaRPr lang="cs-CZ" sz="36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FF00"/>
                          </a:solidFill>
                        </a:rPr>
                        <a:t>O</a:t>
                      </a:r>
                      <a:endParaRPr lang="cs-CZ" sz="36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FF00"/>
                          </a:solidFill>
                        </a:rPr>
                        <a:t>V</a:t>
                      </a:r>
                      <a:endParaRPr lang="cs-CZ" sz="36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FF00"/>
                          </a:solidFill>
                        </a:rPr>
                        <a:t>Ý</a:t>
                      </a:r>
                      <a:endParaRPr lang="cs-CZ" sz="36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E</a:t>
                      </a:r>
                      <a:endParaRPr lang="cs-CZ" sz="3600" b="1" dirty="0"/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0000"/>
                          </a:solidFill>
                        </a:rPr>
                        <a:t>Č</a:t>
                      </a:r>
                      <a:endParaRPr lang="cs-CZ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cs-CZ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endParaRPr lang="cs-CZ" sz="3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cs-CZ" sz="3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00B050"/>
                          </a:solidFill>
                        </a:rPr>
                        <a:t>Y</a:t>
                      </a:r>
                      <a:endParaRPr lang="cs-CZ" sz="3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C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L</a:t>
                      </a:r>
                      <a:endParaRPr lang="cs-CZ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7488"/>
            <a:ext cx="3810000" cy="1162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DRUHY ZÁJMEN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525"/>
            <a:ext cx="2243138" cy="4614863"/>
          </a:xfrm>
        </p:spPr>
        <p:txBody>
          <a:bodyPr>
            <a:normAutofit/>
          </a:bodyPr>
          <a:lstStyle/>
          <a:p>
            <a:pPr marL="285750" indent="-2857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Najdi v tabulce alespoň 21 skrytých zájmen</a:t>
            </a:r>
          </a:p>
          <a:p>
            <a:pPr marL="0"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Přiřaď je k jednotlivým druhům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1"/>
          </p:nvPr>
        </p:nvGraphicFramePr>
        <p:xfrm>
          <a:off x="2843213" y="1628775"/>
          <a:ext cx="5843587" cy="46085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4714"/>
                <a:gridCol w="834714"/>
                <a:gridCol w="834714"/>
                <a:gridCol w="834714"/>
                <a:gridCol w="834714"/>
                <a:gridCol w="834714"/>
                <a:gridCol w="834714"/>
              </a:tblGrid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C00000"/>
                          </a:solidFill>
                        </a:rPr>
                        <a:t>J</a:t>
                      </a:r>
                      <a:endParaRPr lang="cs-CZ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endParaRPr lang="cs-CZ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endParaRPr lang="cs-CZ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C00000"/>
                          </a:solidFill>
                        </a:rPr>
                        <a:t>Ý</a:t>
                      </a:r>
                      <a:endParaRPr lang="cs-CZ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C000"/>
                          </a:solidFill>
                        </a:rPr>
                        <a:t>O</a:t>
                      </a:r>
                      <a:endParaRPr lang="cs-CZ" sz="3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C000"/>
                          </a:solidFill>
                        </a:rPr>
                        <a:t>N</a:t>
                      </a:r>
                      <a:endParaRPr lang="cs-CZ" sz="3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C000"/>
                          </a:solidFill>
                        </a:rPr>
                        <a:t>I</a:t>
                      </a:r>
                      <a:endParaRPr lang="cs-CZ" sz="3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Á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V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0070C0"/>
                          </a:solidFill>
                        </a:rPr>
                        <a:t>T</a:t>
                      </a:r>
                      <a:endParaRPr lang="cs-CZ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endParaRPr lang="cs-CZ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7030A0"/>
                          </a:solidFill>
                        </a:rPr>
                        <a:t>M</a:t>
                      </a:r>
                      <a:endParaRPr lang="cs-CZ" sz="3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7030A0"/>
                          </a:solidFill>
                        </a:rPr>
                        <a:t>Á</a:t>
                      </a:r>
                      <a:endParaRPr lang="cs-CZ" sz="3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S</a:t>
                      </a:r>
                      <a:endParaRPr lang="cs-CZ" sz="36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92D050"/>
                          </a:solidFill>
                        </a:rPr>
                        <a:t>O</a:t>
                      </a:r>
                      <a:endParaRPr lang="cs-CZ" sz="36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92D050"/>
                          </a:solidFill>
                        </a:rPr>
                        <a:t>N</a:t>
                      </a:r>
                      <a:endParaRPr lang="cs-CZ" sz="36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92D050"/>
                          </a:solidFill>
                        </a:rPr>
                        <a:t>E</a:t>
                      </a:r>
                      <a:endParaRPr lang="cs-CZ" sz="36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92D050"/>
                          </a:solidFill>
                        </a:rPr>
                        <a:t>N</a:t>
                      </a:r>
                      <a:endParaRPr lang="cs-CZ" sz="36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Ě</a:t>
                      </a:r>
                      <a:endParaRPr lang="cs-CZ" sz="3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CC9900"/>
                          </a:solidFill>
                        </a:rPr>
                        <a:t>C</a:t>
                      </a:r>
                      <a:endParaRPr lang="cs-CZ" sz="3600" b="1" dirty="0">
                        <a:solidFill>
                          <a:srgbClr val="CC99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CC9900"/>
                          </a:solidFill>
                        </a:rPr>
                        <a:t>O</a:t>
                      </a:r>
                      <a:endParaRPr lang="cs-CZ" sz="3600" b="1" dirty="0">
                        <a:solidFill>
                          <a:srgbClr val="CC99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chemeClr val="accent4"/>
                          </a:solidFill>
                        </a:rPr>
                        <a:t>T</a:t>
                      </a:r>
                      <a:endParaRPr lang="cs-CZ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chemeClr val="accent4"/>
                          </a:solidFill>
                        </a:rPr>
                        <a:t>Y</a:t>
                      </a:r>
                      <a:endParaRPr lang="cs-CZ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R</a:t>
                      </a:r>
                      <a:endParaRPr lang="cs-CZ" sz="36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E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00FFCC"/>
                          </a:solidFill>
                        </a:rPr>
                        <a:t>N</a:t>
                      </a:r>
                      <a:endParaRPr lang="cs-CZ" sz="3600" b="1" dirty="0">
                        <a:solidFill>
                          <a:srgbClr val="00FF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00FFCC"/>
                          </a:solidFill>
                        </a:rPr>
                        <a:t>I</a:t>
                      </a:r>
                      <a:endParaRPr lang="cs-CZ" sz="3600" b="1" dirty="0">
                        <a:solidFill>
                          <a:srgbClr val="00FF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00FFCC"/>
                          </a:solidFill>
                        </a:rPr>
                        <a:t>C</a:t>
                      </a:r>
                      <a:endParaRPr lang="cs-CZ" sz="3600" b="1" dirty="0">
                        <a:solidFill>
                          <a:srgbClr val="00FFCC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A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Ž</a:t>
                      </a:r>
                      <a:endParaRPr lang="cs-CZ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Ý</a:t>
                      </a:r>
                      <a:endParaRPr lang="cs-CZ" sz="36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3300"/>
                          </a:solidFill>
                        </a:rPr>
                        <a:t>T</a:t>
                      </a:r>
                      <a:endParaRPr lang="cs-CZ" sz="3600" b="1" dirty="0">
                        <a:solidFill>
                          <a:srgbClr val="FF33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3300"/>
                          </a:solidFill>
                        </a:rPr>
                        <a:t>E</a:t>
                      </a:r>
                      <a:endParaRPr lang="cs-CZ" sz="3600" b="1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3300"/>
                          </a:solidFill>
                        </a:rPr>
                        <a:t>N</a:t>
                      </a:r>
                      <a:endParaRPr lang="cs-CZ" sz="3600" b="1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C</a:t>
                      </a:r>
                      <a:endParaRPr lang="cs-CZ" sz="3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FF00"/>
                          </a:solidFill>
                        </a:rPr>
                        <a:t>T</a:t>
                      </a:r>
                      <a:endParaRPr lang="cs-CZ" sz="36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cs-CZ" sz="36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FF00"/>
                          </a:solidFill>
                        </a:rPr>
                        <a:t>K</a:t>
                      </a:r>
                      <a:endParaRPr lang="cs-CZ" sz="36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FF00"/>
                          </a:solidFill>
                        </a:rPr>
                        <a:t>O</a:t>
                      </a:r>
                      <a:endParaRPr lang="cs-CZ" sz="36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FF00"/>
                          </a:solidFill>
                        </a:rPr>
                        <a:t>V</a:t>
                      </a:r>
                      <a:endParaRPr lang="cs-CZ" sz="3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FF00"/>
                          </a:solidFill>
                        </a:rPr>
                        <a:t>Ý</a:t>
                      </a:r>
                      <a:endParaRPr lang="cs-CZ" sz="36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E</a:t>
                      </a:r>
                      <a:endParaRPr lang="cs-CZ" sz="3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0000"/>
                          </a:solidFill>
                        </a:rPr>
                        <a:t>Č</a:t>
                      </a:r>
                      <a:endParaRPr lang="cs-CZ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cs-CZ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endParaRPr lang="cs-CZ" sz="3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cs-CZ" sz="3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00B050"/>
                          </a:solidFill>
                        </a:rPr>
                        <a:t>Y</a:t>
                      </a:r>
                      <a:endParaRPr lang="cs-CZ" sz="3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C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L</a:t>
                      </a:r>
                      <a:endParaRPr lang="cs-CZ" sz="3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DRUHY ZÁJMEN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403350" y="1412875"/>
          <a:ext cx="7272338" cy="5256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973"/>
                <a:gridCol w="1038973"/>
                <a:gridCol w="1038973"/>
                <a:gridCol w="1038973"/>
                <a:gridCol w="1038973"/>
                <a:gridCol w="1038973"/>
                <a:gridCol w="1038973"/>
              </a:tblGrid>
              <a:tr h="657073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O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P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U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T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V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N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Z</a:t>
                      </a:r>
                      <a:endParaRPr lang="cs-CZ" sz="3200" dirty="0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cs-CZ" dirty="0" smtClean="0"/>
                        <a:t>já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něco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nic</a:t>
                      </a:r>
                      <a:endParaRPr lang="cs-CZ" dirty="0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cs-CZ" dirty="0" smtClean="0"/>
                        <a:t>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sám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který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který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cosi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cs-CZ" dirty="0" smtClean="0"/>
                        <a:t>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onen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lecco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ony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takový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cs-CZ" dirty="0" smtClean="0"/>
                        <a:t>oni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týž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takový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Skloňování zájmena </a:t>
            </a:r>
            <a:r>
              <a:rPr lang="cs-CZ" dirty="0" smtClean="0">
                <a:solidFill>
                  <a:schemeClr val="accent2"/>
                </a:solidFill>
              </a:rPr>
              <a:t>JÁ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Pamatuj: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2.pád a 4.pád – mě, (mne)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3. pád a 6.pád – mně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Doplň tvary zájmena JÁ: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p</a:t>
            </a:r>
            <a:r>
              <a:rPr lang="cs-CZ" dirty="0" smtClean="0"/>
              <a:t>omoz ____		nevzbudili </a:t>
            </a:r>
            <a:r>
              <a:rPr lang="cs-CZ" dirty="0"/>
              <a:t>____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ř</a:t>
            </a:r>
            <a:r>
              <a:rPr lang="cs-CZ" dirty="0" smtClean="0"/>
              <a:t>ekl ____			udělal pro </a:t>
            </a:r>
            <a:r>
              <a:rPr lang="cs-CZ" dirty="0"/>
              <a:t>____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v</a:t>
            </a:r>
            <a:r>
              <a:rPr lang="cs-CZ" dirty="0" smtClean="0"/>
              <a:t>ěř ____			vezmi ____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neříkej to o ____</a:t>
            </a:r>
            <a:r>
              <a:rPr lang="cs-CZ" dirty="0" smtClean="0"/>
              <a:t>	požádal </a:t>
            </a:r>
            <a:r>
              <a:rPr lang="cs-CZ" dirty="0"/>
              <a:t>____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Skloňování zájmena </a:t>
            </a:r>
            <a:r>
              <a:rPr lang="cs-CZ" dirty="0" smtClean="0">
                <a:solidFill>
                  <a:schemeClr val="accent2"/>
                </a:solidFill>
              </a:rPr>
              <a:t>JÁ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Pamatuj: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2.pád a 4.pád – mě, (mne)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3. pád a 6.pád – mně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Doplň tvary zájmena JÁ: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pomoz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mně</a:t>
            </a:r>
            <a:r>
              <a:rPr lang="cs-CZ" dirty="0" smtClean="0"/>
              <a:t>		nevzbudili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mě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řekl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mně</a:t>
            </a:r>
            <a:r>
              <a:rPr lang="cs-CZ" dirty="0" smtClean="0"/>
              <a:t>			udělal pro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mě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věř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mně</a:t>
            </a:r>
            <a:r>
              <a:rPr lang="cs-CZ" dirty="0" smtClean="0"/>
              <a:t>			vezmi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mě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neříkej to o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mně</a:t>
            </a:r>
            <a:r>
              <a:rPr lang="cs-CZ" dirty="0" smtClean="0"/>
              <a:t>	požádal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mě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123</TotalTime>
  <Words>658</Words>
  <Application>Microsoft Office PowerPoint</Application>
  <PresentationFormat>Předvádění na obrazovce (4:3)</PresentationFormat>
  <Paragraphs>286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16</vt:i4>
      </vt:variant>
    </vt:vector>
  </HeadingPairs>
  <TitlesOfParts>
    <vt:vector size="28" baseType="lpstr">
      <vt:lpstr>Gill Sans MT</vt:lpstr>
      <vt:lpstr>Arial</vt:lpstr>
      <vt:lpstr>Wingdings 2</vt:lpstr>
      <vt:lpstr>Verdana</vt:lpstr>
      <vt:lpstr>Calibri</vt:lpstr>
      <vt:lpstr>Slunovrat</vt:lpstr>
      <vt:lpstr>Slunovrat</vt:lpstr>
      <vt:lpstr>Slunovrat</vt:lpstr>
      <vt:lpstr>Slunovrat</vt:lpstr>
      <vt:lpstr>Slunovrat</vt:lpstr>
      <vt:lpstr>Slunovrat</vt:lpstr>
      <vt:lpstr>Slunovrat</vt:lpstr>
      <vt:lpstr>Snímek 1</vt:lpstr>
      <vt:lpstr>anotace</vt:lpstr>
      <vt:lpstr>ZÁJMENA</vt:lpstr>
      <vt:lpstr>DRUHY ZÁJMEN</vt:lpstr>
      <vt:lpstr>DRUHY ZÁJMEN</vt:lpstr>
      <vt:lpstr>DRUHY ZÁJMEN</vt:lpstr>
      <vt:lpstr>DRUHY ZÁJMEN</vt:lpstr>
      <vt:lpstr>Skloňování zájmena JÁ</vt:lpstr>
      <vt:lpstr>Skloňování zájmena JÁ</vt:lpstr>
      <vt:lpstr>Skloňování zájmena JÁ a MY</vt:lpstr>
      <vt:lpstr>Skloňování zájmena JÁ a MY</vt:lpstr>
      <vt:lpstr>Skloňování zájmena SE</vt:lpstr>
      <vt:lpstr>Skloňování zájmena SE</vt:lpstr>
      <vt:lpstr>Zájmena ON, ONA, ONO</vt:lpstr>
      <vt:lpstr>Zájmena ON, ONA, ONO</vt:lpstr>
      <vt:lpstr>CITACE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Demeter</dc:creator>
  <cp:lastModifiedBy>hrabankova</cp:lastModifiedBy>
  <cp:revision>39</cp:revision>
  <dcterms:created xsi:type="dcterms:W3CDTF">2011-11-13T15:17:46Z</dcterms:created>
  <dcterms:modified xsi:type="dcterms:W3CDTF">2014-03-07T05:46:41Z</dcterms:modified>
</cp:coreProperties>
</file>